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Inter Light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  <p:embeddedFont>
      <p:font typeface="Darker Grotesque"/>
      <p:regular r:id="rId35"/>
      <p:bold r:id="rId36"/>
    </p:embeddedFont>
    <p:embeddedFont>
      <p:font typeface="Archivo"/>
      <p:regular r:id="rId37"/>
      <p:bold r:id="rId38"/>
      <p:italic r:id="rId39"/>
      <p:boldItalic r:id="rId40"/>
    </p:embeddedFont>
    <p:embeddedFont>
      <p:font typeface="Inter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boldItalic.fntdata"/><Relationship Id="rId20" Type="http://schemas.openxmlformats.org/officeDocument/2006/relationships/slide" Target="slides/slide15.xml"/><Relationship Id="rId42" Type="http://schemas.openxmlformats.org/officeDocument/2006/relationships/font" Target="fonts/InterExtraLight-bold.fntdata"/><Relationship Id="rId41" Type="http://schemas.openxmlformats.org/officeDocument/2006/relationships/font" Target="fonts/Inter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InterExtra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InterExtraLight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nterLight-bold.fntdata"/><Relationship Id="rId27" Type="http://schemas.openxmlformats.org/officeDocument/2006/relationships/font" Target="fonts/Inter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regular.fntdata"/><Relationship Id="rId30" Type="http://schemas.openxmlformats.org/officeDocument/2006/relationships/font" Target="fonts/Inter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Inter-italic.fntdata"/><Relationship Id="rId10" Type="http://schemas.openxmlformats.org/officeDocument/2006/relationships/slide" Target="slides/slide5.xml"/><Relationship Id="rId32" Type="http://schemas.openxmlformats.org/officeDocument/2006/relationships/font" Target="fonts/Inter-bold.fntdata"/><Relationship Id="rId13" Type="http://schemas.openxmlformats.org/officeDocument/2006/relationships/slide" Target="slides/slide8.xml"/><Relationship Id="rId35" Type="http://schemas.openxmlformats.org/officeDocument/2006/relationships/font" Target="fonts/DarkerGrotesque-regular.fntdata"/><Relationship Id="rId12" Type="http://schemas.openxmlformats.org/officeDocument/2006/relationships/slide" Target="slides/slide7.xml"/><Relationship Id="rId34" Type="http://schemas.openxmlformats.org/officeDocument/2006/relationships/font" Target="fonts/Inter-boldItalic.fntdata"/><Relationship Id="rId15" Type="http://schemas.openxmlformats.org/officeDocument/2006/relationships/slide" Target="slides/slide10.xml"/><Relationship Id="rId37" Type="http://schemas.openxmlformats.org/officeDocument/2006/relationships/font" Target="fonts/Archivo-regular.fntdata"/><Relationship Id="rId14" Type="http://schemas.openxmlformats.org/officeDocument/2006/relationships/slide" Target="slides/slide9.xml"/><Relationship Id="rId36" Type="http://schemas.openxmlformats.org/officeDocument/2006/relationships/font" Target="fonts/DarkerGrotesque-bold.fntdata"/><Relationship Id="rId17" Type="http://schemas.openxmlformats.org/officeDocument/2006/relationships/slide" Target="slides/slide12.xml"/><Relationship Id="rId39" Type="http://schemas.openxmlformats.org/officeDocument/2006/relationships/font" Target="fonts/Archivo-italic.fntdata"/><Relationship Id="rId16" Type="http://schemas.openxmlformats.org/officeDocument/2006/relationships/slide" Target="slides/slide11.xml"/><Relationship Id="rId38" Type="http://schemas.openxmlformats.org/officeDocument/2006/relationships/font" Target="fonts/Archiv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081e57aa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081e57aa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081e57aa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081e57aa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081e57aa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081e57aa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081e57aa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081e57aa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081e57aa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081e57aa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081e57aa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081e57aa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081e57a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081e57a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081e57a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081e57a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081e57aa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081e57aa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081e57aa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081e57aa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081e57aa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081e57aa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081e57aa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081e57aa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kaggle.com/datasets/thedevastator/unlock-profits-with-e-commerce-sales-dat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E-Commerce Profitability Analysis &amp; Insights</a:t>
            </a:r>
            <a:endParaRPr sz="33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Cheng | November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Amazon Fulfillment Handles Over Twice the Order Volume of Merchants</a:t>
            </a:r>
            <a:endParaRPr sz="2200"/>
          </a:p>
        </p:txBody>
      </p:sp>
      <p:pic>
        <p:nvPicPr>
          <p:cNvPr id="167" name="Google Shape;167;p22" title="Screenshot 2025-11-05 at 1.41.5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625" y="1017805"/>
            <a:ext cx="5648375" cy="372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311700" y="2241400"/>
            <a:ext cx="32784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Takeaway: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Operational scale, not price wars, defines Amazon’s competitive edge.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Amazon Fulfillment Ensures Faster and More Reliable Delivery</a:t>
            </a:r>
            <a:endParaRPr sz="2200"/>
          </a:p>
        </p:txBody>
      </p:sp>
      <p:pic>
        <p:nvPicPr>
          <p:cNvPr id="174" name="Google Shape;174;p23" title="Screenshot 2025-11-05 at 1.42.0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469" y="1017801"/>
            <a:ext cx="5569526" cy="36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311700" y="1742400"/>
            <a:ext cx="3378900" cy="3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Takeaway: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Amazon’s fulfillment model doesn’t just scale — it delivers.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Higher shipping completion means better customer satisfaction, repeat orders, and ultimately stronger profitability.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Amazon’s Product Mix Drives Revenue Through High-Value and High-Volume Segments</a:t>
            </a:r>
            <a:endParaRPr sz="2200"/>
          </a:p>
        </p:txBody>
      </p:sp>
      <p:pic>
        <p:nvPicPr>
          <p:cNvPr id="181" name="Google Shape;181;p24" title="Screenshot 2025-11-05 at 1.51.2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75" y="1238676"/>
            <a:ext cx="3889540" cy="27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 title="Screenshot 2025-11-05 at 1.51.29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975" y="1238675"/>
            <a:ext cx="3772774" cy="27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836350" y="4248625"/>
            <a:ext cx="7694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Takeaway: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Amazon wins not only by platform reach, but through product precision — capturing value in top-selling categories while sustaining consistent sales across core size variants.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International Sales Show Strong Revenue Peaks but Volatile Demand Patterns</a:t>
            </a:r>
            <a:endParaRPr sz="2200"/>
          </a:p>
        </p:txBody>
      </p:sp>
      <p:pic>
        <p:nvPicPr>
          <p:cNvPr id="189" name="Google Shape;189;p25" title="Screenshot 2025-11-05 at 1.55.0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119176" cy="28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 title="Screenshot 2025-11-05 at 1.55.1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200" y="1207363"/>
            <a:ext cx="4083167" cy="281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390275" y="3925225"/>
            <a:ext cx="85680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Takeaway: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International markets contribute meaningfully to revenue,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but growth remains event-driven and inconsistent.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Future strategy should focus on stabilizing global fulfillment and diversifying regional demand cycles.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International Revenue Is Concentrated Among a Few Key Buyers</a:t>
            </a:r>
            <a:endParaRPr sz="2200"/>
          </a:p>
        </p:txBody>
      </p:sp>
      <p:pic>
        <p:nvPicPr>
          <p:cNvPr id="197" name="Google Shape;197;p26" title="Screenshot 2025-11-05 at 1.55.2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650" y="1203650"/>
            <a:ext cx="5452657" cy="3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311700" y="1126275"/>
            <a:ext cx="31446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Takeaway: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International growth is profitable but fragile—revenue is concentrated in a few large buyers.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Diversifying partners and regions will reduce risk and stabilize sales.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Insights: Profitability Is Structural, Growth Is Uneven</a:t>
            </a:r>
            <a:endParaRPr/>
          </a:p>
        </p:txBody>
      </p:sp>
      <p:sp>
        <p:nvSpPr>
          <p:cNvPr id="205" name="Google Shape;205;p27"/>
          <p:cNvSpPr txBox="1"/>
          <p:nvPr>
            <p:ph idx="2" type="body"/>
          </p:nvPr>
        </p:nvSpPr>
        <p:spPr>
          <a:xfrm>
            <a:off x="4928350" y="12148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Domestic strength: Amazon fulfillment dominates volume and reliability.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Profit drivers: Price discipline and catalog structure predict margins better than seasonality.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International growth: High peaks but volatile demand, driven by few large buyers.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Strategic gap: Dependence on limited clients and markets increases revenue risk.</a:t>
            </a:r>
            <a:endParaRPr sz="16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Recommendations</a:t>
            </a:r>
            <a:endParaRPr/>
          </a:p>
        </p:txBody>
      </p:sp>
      <p:grpSp>
        <p:nvGrpSpPr>
          <p:cNvPr id="211" name="Google Shape;211;p28"/>
          <p:cNvGrpSpPr/>
          <p:nvPr/>
        </p:nvGrpSpPr>
        <p:grpSpPr>
          <a:xfrm>
            <a:off x="805800" y="1221750"/>
            <a:ext cx="4286400" cy="3027700"/>
            <a:chOff x="2428875" y="1057900"/>
            <a:chExt cx="4286400" cy="3027700"/>
          </a:xfrm>
        </p:grpSpPr>
        <p:sp>
          <p:nvSpPr>
            <p:cNvPr id="212" name="Google Shape;212;p28"/>
            <p:cNvSpPr/>
            <p:nvPr/>
          </p:nvSpPr>
          <p:spPr>
            <a:xfrm>
              <a:off x="2428875" y="1057900"/>
              <a:ext cx="4286400" cy="924600"/>
            </a:xfrm>
            <a:prstGeom prst="roundRect">
              <a:avLst>
                <a:gd fmla="val 19759" name="adj"/>
              </a:avLst>
            </a:prstGeom>
            <a:solidFill>
              <a:srgbClr val="FFFFFF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2428875" y="2109450"/>
              <a:ext cx="4286400" cy="924600"/>
            </a:xfrm>
            <a:prstGeom prst="roundRect">
              <a:avLst>
                <a:gd fmla="val 19759" name="adj"/>
              </a:avLst>
            </a:prstGeom>
            <a:solidFill>
              <a:srgbClr val="ADC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2428875" y="3161000"/>
              <a:ext cx="4286400" cy="924600"/>
            </a:xfrm>
            <a:prstGeom prst="roundRect">
              <a:avLst>
                <a:gd fmla="val 19759" name="adj"/>
              </a:avLst>
            </a:prstGeom>
            <a:solidFill>
              <a:srgbClr val="83A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5" name="Google Shape;215;p28"/>
            <p:cNvSpPr txBox="1"/>
            <p:nvPr/>
          </p:nvSpPr>
          <p:spPr>
            <a:xfrm>
              <a:off x="2490975" y="1119988"/>
              <a:ext cx="1526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ctr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Darker Grotesque"/>
                  <a:ea typeface="Darker Grotesque"/>
                  <a:cs typeface="Darker Grotesque"/>
                  <a:sym typeface="Darker Grotesque"/>
                </a:rPr>
                <a:t>Market Diversification</a:t>
              </a:r>
              <a:endParaRPr b="1" sz="18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16" name="Google Shape;216;p28"/>
            <p:cNvSpPr txBox="1"/>
            <p:nvPr/>
          </p:nvSpPr>
          <p:spPr>
            <a:xfrm>
              <a:off x="4629150" y="1120000"/>
              <a:ext cx="2024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rchivo"/>
                  <a:ea typeface="Archivo"/>
                  <a:cs typeface="Archivo"/>
                  <a:sym typeface="Archivo"/>
                </a:rPr>
                <a:t>Expand into underrepresented international regions; onboard new wholesale partners</a:t>
              </a:r>
              <a:endParaRPr sz="100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7" name="Google Shape;217;p28"/>
            <p:cNvSpPr txBox="1"/>
            <p:nvPr/>
          </p:nvSpPr>
          <p:spPr>
            <a:xfrm>
              <a:off x="2490975" y="2171539"/>
              <a:ext cx="1526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ctr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Darker Grotesque"/>
                  <a:ea typeface="Darker Grotesque"/>
                  <a:cs typeface="Darker Grotesque"/>
                  <a:sym typeface="Darker Grotesque"/>
                </a:rPr>
                <a:t>Pricing Optimization</a:t>
              </a:r>
              <a:endParaRPr b="1" sz="18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18" name="Google Shape;218;p28"/>
            <p:cNvSpPr txBox="1"/>
            <p:nvPr/>
          </p:nvSpPr>
          <p:spPr>
            <a:xfrm>
              <a:off x="4628950" y="2171550"/>
              <a:ext cx="2024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rchivo"/>
                  <a:ea typeface="Archivo"/>
                  <a:cs typeface="Archivo"/>
                  <a:sym typeface="Archivo"/>
                </a:rPr>
                <a:t>Use model insights (price_ratio thresholds) to adjust margin bands</a:t>
              </a:r>
              <a:endParaRPr sz="1000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9" name="Google Shape;219;p28"/>
            <p:cNvSpPr txBox="1"/>
            <p:nvPr/>
          </p:nvSpPr>
          <p:spPr>
            <a:xfrm>
              <a:off x="2490975" y="3223100"/>
              <a:ext cx="1526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ctr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Darker Grotesque"/>
                  <a:ea typeface="Darker Grotesque"/>
                  <a:cs typeface="Darker Grotesque"/>
                  <a:sym typeface="Darker Grotesque"/>
                </a:rPr>
                <a:t>Operational Focus</a:t>
              </a:r>
              <a:endParaRPr b="1" sz="1800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20" name="Google Shape;220;p28"/>
            <p:cNvSpPr txBox="1"/>
            <p:nvPr/>
          </p:nvSpPr>
          <p:spPr>
            <a:xfrm>
              <a:off x="4629200" y="3223100"/>
              <a:ext cx="2024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rchivo"/>
                  <a:ea typeface="Archivo"/>
                  <a:cs typeface="Archivo"/>
                  <a:sym typeface="Archivo"/>
                </a:rPr>
                <a:t>Prioritize Amazon-fulfilled logistics for reliability and conversion</a:t>
              </a:r>
              <a:endParaRPr sz="1000"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221" name="Google Shape;221;p28"/>
          <p:cNvGrpSpPr/>
          <p:nvPr/>
        </p:nvGrpSpPr>
        <p:grpSpPr>
          <a:xfrm>
            <a:off x="5535200" y="1189550"/>
            <a:ext cx="2852100" cy="3092100"/>
            <a:chOff x="3145950" y="1025700"/>
            <a:chExt cx="2852100" cy="3092100"/>
          </a:xfrm>
        </p:grpSpPr>
        <p:sp>
          <p:nvSpPr>
            <p:cNvPr id="222" name="Google Shape;222;p28"/>
            <p:cNvSpPr/>
            <p:nvPr/>
          </p:nvSpPr>
          <p:spPr>
            <a:xfrm>
              <a:off x="3145950" y="1025700"/>
              <a:ext cx="2852100" cy="3092100"/>
            </a:xfrm>
            <a:prstGeom prst="roundRect">
              <a:avLst>
                <a:gd fmla="val 5975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434343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Impact</a:t>
              </a:r>
              <a:r>
                <a:rPr lang="en" sz="2400">
                  <a:solidFill>
                    <a:srgbClr val="434343"/>
                  </a:solidFill>
                  <a:latin typeface="Inter ExtraLight"/>
                  <a:ea typeface="Inter ExtraLight"/>
                  <a:cs typeface="Inter ExtraLight"/>
                  <a:sym typeface="Inter ExtraLight"/>
                </a:rPr>
                <a:t>:</a:t>
              </a:r>
              <a:endParaRPr sz="2400">
                <a:solidFill>
                  <a:srgbClr val="434343"/>
                </a:solidFill>
                <a:latin typeface="Inter ExtraLight"/>
                <a:ea typeface="Inter ExtraLight"/>
                <a:cs typeface="Inter ExtraLight"/>
                <a:sym typeface="Inter ExtraLight"/>
              </a:endParaRPr>
            </a:p>
          </p:txBody>
        </p:sp>
        <p:sp>
          <p:nvSpPr>
            <p:cNvPr id="223" name="Google Shape;223;p28"/>
            <p:cNvSpPr txBox="1"/>
            <p:nvPr/>
          </p:nvSpPr>
          <p:spPr>
            <a:xfrm>
              <a:off x="3245873" y="1887800"/>
              <a:ext cx="4422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75" lIns="18275" spcFirstLastPara="1" rIns="18275" wrap="square" tIns="18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BFBFB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1</a:t>
              </a:r>
              <a:endParaRPr sz="2400">
                <a:solidFill>
                  <a:srgbClr val="FBFBFB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4" name="Google Shape;224;p28"/>
            <p:cNvSpPr txBox="1"/>
            <p:nvPr/>
          </p:nvSpPr>
          <p:spPr>
            <a:xfrm>
              <a:off x="3245873" y="2668572"/>
              <a:ext cx="4422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75" lIns="18275" spcFirstLastPara="1" rIns="18275" wrap="square" tIns="18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BFBFB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2</a:t>
              </a:r>
              <a:endParaRPr sz="2400">
                <a:solidFill>
                  <a:srgbClr val="FBFBFB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5" name="Google Shape;225;p28"/>
            <p:cNvSpPr txBox="1"/>
            <p:nvPr/>
          </p:nvSpPr>
          <p:spPr>
            <a:xfrm>
              <a:off x="3245873" y="3497351"/>
              <a:ext cx="4422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75" lIns="18275" spcFirstLastPara="1" rIns="18275" wrap="square" tIns="18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BFBFB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3</a:t>
              </a:r>
              <a:endParaRPr sz="2400">
                <a:solidFill>
                  <a:srgbClr val="FBFBFB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6" name="Google Shape;226;p28"/>
            <p:cNvSpPr txBox="1"/>
            <p:nvPr/>
          </p:nvSpPr>
          <p:spPr>
            <a:xfrm>
              <a:off x="3760500" y="1816600"/>
              <a:ext cx="17094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75" lIns="18275" spcFirstLastPara="1" rIns="18275" wrap="square" tIns="182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Buyers expect an integrated sales experience across in-store and online.</a:t>
              </a:r>
              <a:endParaRPr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27" name="Google Shape;227;p28"/>
            <p:cNvCxnSpPr/>
            <p:nvPr/>
          </p:nvCxnSpPr>
          <p:spPr>
            <a:xfrm>
              <a:off x="3284393" y="2496913"/>
              <a:ext cx="2575200" cy="0"/>
            </a:xfrm>
            <a:prstGeom prst="straightConnector1">
              <a:avLst/>
            </a:prstGeom>
            <a:noFill/>
            <a:ln cap="flat" cmpd="sng" w="9525">
              <a:solidFill>
                <a:srgbClr val="61739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28"/>
            <p:cNvCxnSpPr/>
            <p:nvPr/>
          </p:nvCxnSpPr>
          <p:spPr>
            <a:xfrm>
              <a:off x="3284393" y="3312738"/>
              <a:ext cx="2575200" cy="0"/>
            </a:xfrm>
            <a:prstGeom prst="straightConnector1">
              <a:avLst/>
            </a:prstGeom>
            <a:noFill/>
            <a:ln cap="flat" cmpd="sng" w="9525">
              <a:solidFill>
                <a:srgbClr val="61739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9" name="Google Shape;229;p28"/>
            <p:cNvSpPr txBox="1"/>
            <p:nvPr/>
          </p:nvSpPr>
          <p:spPr>
            <a:xfrm>
              <a:off x="3760500" y="2632437"/>
              <a:ext cx="17094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75" lIns="18275" spcFirstLastPara="1" rIns="18275" wrap="square" tIns="182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Most customers learn about our products through social media and influencer content.</a:t>
              </a:r>
              <a:endParaRPr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0" name="Google Shape;230;p28"/>
            <p:cNvSpPr txBox="1"/>
            <p:nvPr/>
          </p:nvSpPr>
          <p:spPr>
            <a:xfrm>
              <a:off x="3760500" y="3448249"/>
              <a:ext cx="17094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75" lIns="18275" spcFirstLastPara="1" rIns="18275" wrap="square" tIns="182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Our products and services have a stable user base throughout the year. </a:t>
              </a:r>
              <a:endParaRPr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1" name="Google Shape;231;p28"/>
            <p:cNvCxnSpPr/>
            <p:nvPr/>
          </p:nvCxnSpPr>
          <p:spPr>
            <a:xfrm>
              <a:off x="3284393" y="1681088"/>
              <a:ext cx="2575200" cy="0"/>
            </a:xfrm>
            <a:prstGeom prst="straightConnector1">
              <a:avLst/>
            </a:prstGeom>
            <a:noFill/>
            <a:ln cap="flat" cmpd="sng" w="9525">
              <a:solidFill>
                <a:srgbClr val="61739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Source</a:t>
            </a:r>
            <a:endParaRPr/>
          </a:p>
        </p:txBody>
      </p:sp>
      <p:sp>
        <p:nvSpPr>
          <p:cNvPr id="237" name="Google Shape;237;p2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Kaggle – Unlock Profits with E-Commerce Sales Data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by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Anil Kumar Anik</a:t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5097775" y="2057375"/>
            <a:ext cx="3874800" cy="20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https://www.kaggle.com/datasets/thedevastator/unlock-profits-with-e-commerce-sales-data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434900" y="1070525"/>
            <a:ext cx="4137000" cy="3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To uncover what drives profitability across e-commerce platforms and fulfillment models through data-driven insights.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Goals: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Identify the </a:t>
            </a:r>
            <a:r>
              <a:rPr b="1" lang="en" sz="1100"/>
              <a:t>most profitable products and sales channels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Compare </a:t>
            </a:r>
            <a:r>
              <a:rPr b="1" lang="en" sz="1100"/>
              <a:t>Amazon FBA vs. Merchant Fulfillment</a:t>
            </a:r>
            <a:r>
              <a:rPr lang="en" sz="1100"/>
              <a:t> performance.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Quantify key </a:t>
            </a:r>
            <a:r>
              <a:rPr b="1" lang="en" sz="1100"/>
              <a:t>pricing and catalog factors</a:t>
            </a:r>
            <a:r>
              <a:rPr lang="en" sz="1100"/>
              <a:t> that impact margins.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Provide </a:t>
            </a:r>
            <a:r>
              <a:rPr b="1" lang="en" sz="1100"/>
              <a:t>actionable recommendations</a:t>
            </a:r>
            <a:r>
              <a:rPr lang="en" sz="1100"/>
              <a:t> for pricing, inventory, and logistics.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/>
              <a:t>Outcome:</a:t>
            </a:r>
            <a:r>
              <a:rPr lang="en" sz="1100"/>
              <a:t> Clear, data-backed strategies to improve revenue and operational efficiency.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125" y="1402475"/>
            <a:ext cx="3539098" cy="2759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334550" y="434825"/>
            <a:ext cx="36909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3000"/>
              <a:t>Project Objective</a:t>
            </a:r>
            <a:endParaRPr sz="3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Business Problem</a:t>
            </a: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00" name="Google Shape;100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 fashion e-commerce retailer operating across Amazon, Myntra, Flipkart, Ajio, and international platforms.</a:t>
            </a:r>
            <a:endParaRPr sz="1400"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05" name="Google Shape;105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Multiple sales and fulfillment systems (e.g., Amazon FBA, Merchant Fulfilled, Shiprocket, Increff) handle pricing, logistics, and inventory separately.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Managers need visibility into which combinations of platform, product, and fulfillment model drive profitability.</a:t>
            </a:r>
            <a:endParaRPr sz="1300"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10" name="Google Shape;110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Profitability data is fragmented across platforms.</a:t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The company struggles to identify top-performing categories, clients, and fulfillment methods, limiting strategic decision-making for pricing, inventory, and operations.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Business Question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390300" y="1092825"/>
            <a:ext cx="8296500" cy="3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Core Question: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Which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product categories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sales channels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fulfillment methods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generate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highest profit margins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and 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factors most influence e-commerce profitability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Supporting Questions: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does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Amazon FBA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compare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Merchant Fulfillment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sales and reliability?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Which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catalogs and price structures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drive consistent profit growth?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data-driven strategies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can improve pricing, inventory, and logistics efficiency?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guide management decisions with clear, measurable insights into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where and why profits occur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across platforms.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Amazon &amp; Amafba Are the Most Profitable Platforms (~2%)</a:t>
            </a:r>
            <a:endParaRPr sz="2200"/>
          </a:p>
        </p:txBody>
      </p:sp>
      <p:pic>
        <p:nvPicPr>
          <p:cNvPr id="125" name="Google Shape;125;p17" title="Screenshot 2025-11-05 at 1.14.1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925" y="1170200"/>
            <a:ext cx="5544370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311700" y="1951475"/>
            <a:ext cx="29763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Takeaway: 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Amazon and Amafba outperform all other platforms, while Myntra shows the lowest margins due to competitive pricing.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Profitability Is Category-Anchored and Stable Across Years</a:t>
            </a:r>
            <a:endParaRPr sz="2200"/>
          </a:p>
        </p:txBody>
      </p:sp>
      <p:pic>
        <p:nvPicPr>
          <p:cNvPr id="132" name="Google Shape;132;p18" title="Screenshot 2025-11-05 at 1.15.0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625" y="1136725"/>
            <a:ext cx="5401685" cy="382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311700" y="1962625"/>
            <a:ext cx="2442000" cy="27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Takeaway: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Kurta and Kurta Sets consistently deliver the highest margins year-over-year.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Profitability Is Catalog-Concentrated within Each Category</a:t>
            </a:r>
            <a:endParaRPr sz="2200"/>
          </a:p>
        </p:txBody>
      </p:sp>
      <p:pic>
        <p:nvPicPr>
          <p:cNvPr id="139" name="Google Shape;139;p19" title="Screenshot 2025-11-05 at 1.15.1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550" y="1159050"/>
            <a:ext cx="5469751" cy="382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311700" y="1906850"/>
            <a:ext cx="2961000" cy="21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Takeaway: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Top 3 catalogs (Breeze-4, Moments, Colors-8) account for majority of profit across Kurta and Kurta Set categories.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High Cross-Platform Correlation Shows Tight Market Competition</a:t>
            </a:r>
            <a:endParaRPr sz="2200"/>
          </a:p>
        </p:txBody>
      </p:sp>
      <p:pic>
        <p:nvPicPr>
          <p:cNvPr id="146" name="Google Shape;146;p20" title="Screenshot 2025-11-05 at 1.28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400" y="1092125"/>
            <a:ext cx="5369911" cy="382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311700" y="1906800"/>
            <a:ext cx="3027600" cy="3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Takeaway: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Margins across major platforms move in sync, but Amazon maintains pricing autonomy.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32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Predictive Modeling Confirms Profitability Is Structural, Not Seasonal</a:t>
            </a:r>
            <a:endParaRPr sz="2200"/>
          </a:p>
        </p:txBody>
      </p:sp>
      <p:sp>
        <p:nvSpPr>
          <p:cNvPr id="153" name="Google Shape;153;p21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LASSO / Ridge Regression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price_ratio (selling-to-cost ratio) most predictive of profit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Pricing discipline and markups directly drive margin gains </a:t>
            </a:r>
            <a:endParaRPr sz="1600"/>
          </a:p>
        </p:txBody>
      </p:sp>
      <p:sp>
        <p:nvSpPr>
          <p:cNvPr id="156" name="Google Shape;156;p21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Decision Tree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1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Pricing thresholds (e.g., Amazon MRP &lt; ₹2173 → higher profit)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Profits can be optimized by adjusting price bands</a:t>
            </a:r>
            <a:endParaRPr sz="1600"/>
          </a:p>
        </p:txBody>
      </p:sp>
      <p:sp>
        <p:nvSpPr>
          <p:cNvPr id="159" name="Google Shape;159;p21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Random Forest (Best Model)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1"/>
          <p:cNvSpPr txBox="1"/>
          <p:nvPr>
            <p:ph idx="4294967295" type="body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Confirms catalog + Amazon MRP + price_ratio as strongest features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Profitability is stable across time — driven by structure, not seasonality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